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2" r:id="rId3"/>
    <p:sldId id="330" r:id="rId4"/>
    <p:sldId id="331" r:id="rId5"/>
    <p:sldId id="323" r:id="rId6"/>
    <p:sldId id="333" r:id="rId7"/>
    <p:sldId id="329" r:id="rId8"/>
    <p:sldId id="324" r:id="rId9"/>
    <p:sldId id="325" r:id="rId10"/>
    <p:sldId id="320" r:id="rId11"/>
    <p:sldId id="334" r:id="rId12"/>
    <p:sldId id="336" r:id="rId13"/>
    <p:sldId id="318" r:id="rId14"/>
    <p:sldId id="338" r:id="rId15"/>
    <p:sldId id="339" r:id="rId16"/>
    <p:sldId id="319" r:id="rId17"/>
    <p:sldId id="326" r:id="rId18"/>
    <p:sldId id="314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62" y="77"/>
      </p:cViewPr>
      <p:guideLst>
        <p:guide orient="horz" pos="2160"/>
        <p:guide pos="54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fld id="{F4E7C0C8-AB78-4D95-8D71-EB2AB099FAD8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fld id="{89653444-22CC-4A4A-A762-CB8FF1275D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53444-22CC-4A4A-A762-CB8FF1275D4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95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3D0C151-6C72-4F08-A118-6EC5C147D161}" type="slidenum">
              <a:rPr lang="en-US" altLang="en-US" sz="1200">
                <a:latin typeface="Calibri" pitchFamily="34" charset="0"/>
              </a:rPr>
              <a:pPr eaLnBrk="1" hangingPunct="1"/>
              <a:t>18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232C29-40D8-4D69-B2D4-B48CA89F4B98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85655-F037-4579-87C7-2228B88515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57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EC2AEB-81E4-4D11-B984-7BB55A7032D6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2A912-CA56-4239-AA6D-30C71C608C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9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645CB1-BD3C-4A1F-A9B4-BE3C4E3AD284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88B68-797F-4362-A40C-30F4F6C83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48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9AF7DF-ED1B-4255-BFC9-F77D6F6FBEAA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DF6301-966B-462E-B484-E620F0B8E3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606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3C1095-590C-4155-B738-5D33FDF0D281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F74868-BDA3-490A-97C4-CF6729F722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61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8399EA-4EEF-44E7-8467-72E6F332764A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F8A60-0325-42A2-AEDE-637E353309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15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1FB8D-E681-43D0-8CFC-72BA42EC6455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654BC-2977-47F3-95CF-4169787663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74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62FC48-F7AD-42F7-934A-6262EE273EE2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5D881-2322-4266-A03B-3FD955F123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40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245B72-FF5C-4DC3-97E4-8DACB5C871E6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458AE-F129-48E3-B8FA-9B634C5BA3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5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69301F-D508-4D42-919B-6F1F390769AC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3DFFB-EBA9-4D87-99B6-9F420D5078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51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FCE46F-7A4B-4AA0-9F23-F74FAD51205B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743C7-1236-4862-817C-1578A783F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04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fld id="{9AFD6FA3-671F-45D7-82A6-D29321A474C9}" type="datetimeFigureOut">
              <a:rPr lang="en-US" altLang="en-US"/>
              <a:pPr/>
              <a:t>10/24/2018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fld id="{15BAE2A2-ACFB-4A69-BFFB-2D1D9DB3B67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6" descr="Unidata_Logo_for_StratPla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604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hredds.ucar.edu/thredds/catalog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391886" y="1088565"/>
            <a:ext cx="8345714" cy="2191658"/>
          </a:xfrm>
        </p:spPr>
        <p:txBody>
          <a:bodyPr/>
          <a:lstStyle/>
          <a:p>
            <a:pPr eaLnBrk="1" hangingPunct="1"/>
            <a:r>
              <a:rPr lang="en-US" altLang="en-US" sz="3200" dirty="0" err="1">
                <a:solidFill>
                  <a:srgbClr val="7F7F7F"/>
                </a:solidFill>
                <a:ea typeface="ＭＳ Ｐゴシック" pitchFamily="34" charset="-128"/>
              </a:rPr>
              <a:t>Unidata</a:t>
            </a:r>
            <a:r>
              <a:rPr lang="en-US" altLang="ja-JP" sz="3200" dirty="0">
                <a:solidFill>
                  <a:srgbClr val="7F7F7F"/>
                </a:solidFill>
                <a:ea typeface="ＭＳ Ｐゴシック" pitchFamily="34" charset="-128"/>
              </a:rPr>
              <a:t> TDS Workshop</a:t>
            </a:r>
            <a:br>
              <a:rPr lang="en-US" altLang="ja-JP" sz="3200" dirty="0">
                <a:solidFill>
                  <a:srgbClr val="7F7F7F"/>
                </a:solidFill>
                <a:ea typeface="ＭＳ Ｐゴシック" pitchFamily="34" charset="-128"/>
              </a:rPr>
            </a:br>
            <a:br>
              <a:rPr lang="en-US" altLang="ja-JP" sz="3200" dirty="0">
                <a:solidFill>
                  <a:srgbClr val="7F7F7F"/>
                </a:solidFill>
                <a:ea typeface="ＭＳ Ｐゴシック" pitchFamily="34" charset="-128"/>
              </a:rPr>
            </a:br>
            <a:r>
              <a:rPr lang="en-US" altLang="ja-JP" sz="4000" dirty="0">
                <a:ea typeface="ＭＳ Ｐゴシック" pitchFamily="34" charset="-128"/>
              </a:rPr>
              <a:t>THREDDS Data Server</a:t>
            </a:r>
            <a:br>
              <a:rPr lang="en-US" altLang="ja-JP" sz="4000" dirty="0">
                <a:ea typeface="ＭＳ Ｐゴシック" pitchFamily="34" charset="-128"/>
              </a:rPr>
            </a:br>
            <a:r>
              <a:rPr lang="en-US" altLang="ja-JP" sz="4000" dirty="0">
                <a:ea typeface="ＭＳ Ｐゴシック" pitchFamily="34" charset="-128"/>
              </a:rPr>
              <a:t>Overview</a:t>
            </a:r>
            <a:endParaRPr lang="en-US" altLang="en-US" sz="4000" dirty="0">
              <a:solidFill>
                <a:srgbClr val="7F7F7F"/>
              </a:solidFill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990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25-26 October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9771"/>
            <a:ext cx="8229600" cy="43699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As a user, some things I want to be able to do: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Easily ‘see’ information regarding the dataset, without the need to download any files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Temporal / spatial ranges, available variables, contact info, dataset details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Get only the data I need/want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Temporal, spatial, and variable </a:t>
            </a:r>
            <a:r>
              <a:rPr lang="en-US" altLang="en-US" dirty="0" err="1">
                <a:ea typeface="ＭＳ Ｐゴシック" pitchFamily="34" charset="-128"/>
              </a:rPr>
              <a:t>subsetting</a:t>
            </a:r>
            <a:endParaRPr lang="en-US" altLang="en-US" dirty="0">
              <a:ea typeface="ＭＳ Ｐゴシック" pitchFamily="34" charset="-128"/>
            </a:endParaRP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Get data remotely in a variety of ways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Download one file, even if data span multiple files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57210"/>
            <a:ext cx="5515429" cy="491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/>
              <a:t>* From PacIOOS site, developed by John Maurer, U of HI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4460" y="26738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79099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4"/>
          <p:cNvSpPr txBox="1">
            <a:spLocks noChangeArrowheads="1"/>
          </p:cNvSpPr>
          <p:nvPr/>
        </p:nvSpPr>
        <p:spPr bwMode="auto">
          <a:xfrm flipH="1">
            <a:off x="228600" y="6553200"/>
            <a:ext cx="5759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200"/>
              <a:t>* From PacIOOS site, developed by John Maurer, U of HI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4460" y="26738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41628"/>
            <a:ext cx="5515429" cy="491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67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Data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9771"/>
            <a:ext cx="8229600" cy="43263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As a data provider, I want to be able to: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Catalog my data holdings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Aggregate data files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Provide a ‘quick view’ of my data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Easily add information (metadata) to my datasets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Fix ‘incorrect’ datasets*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Allow flexibility in the way users access my data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endParaRPr lang="en-US" altLang="en-US" sz="2600" dirty="0">
              <a:ea typeface="ＭＳ Ｐゴシック" pitchFamily="34" charset="-128"/>
            </a:endParaRP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r>
              <a:rPr lang="en-US" altLang="en-US" sz="2600" dirty="0">
                <a:ea typeface="ＭＳ Ｐゴシック" pitchFamily="34" charset="-128"/>
              </a:rPr>
              <a:t>Give users what they need to do science!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Data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9771"/>
            <a:ext cx="8229600" cy="43263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As a data provider, I want to be able to: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Catalog my data holdings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Aggregate data files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b="1" dirty="0">
                <a:ea typeface="ＭＳ Ｐゴシック" pitchFamily="34" charset="-128"/>
              </a:rPr>
              <a:t>Provide a ‘quick view’ of my data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Easily add information (metadata) to my datasets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Fix ‘incorrect’ datasets*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Allow flexibility in the way users access my data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endParaRPr lang="en-US" altLang="en-US" sz="2600" dirty="0">
              <a:ea typeface="ＭＳ Ｐゴシック" pitchFamily="34" charset="-128"/>
            </a:endParaRP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r>
              <a:rPr lang="en-US" altLang="en-US" sz="2600" dirty="0">
                <a:ea typeface="ＭＳ Ｐゴシック" pitchFamily="34" charset="-128"/>
              </a:rPr>
              <a:t>Give users what they need to do science!</a:t>
            </a:r>
          </a:p>
        </p:txBody>
      </p:sp>
    </p:spTree>
    <p:extLst>
      <p:ext uri="{BB962C8B-B14F-4D97-AF65-F5344CB8AC3E}">
        <p14:creationId xmlns:p14="http://schemas.microsoft.com/office/powerpoint/2010/main" val="242660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Why TDS?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dirty="0">
                <a:ea typeface="ＭＳ Ｐゴシック" pitchFamily="34" charset="-128"/>
              </a:rPr>
              <a:t>Data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9771"/>
            <a:ext cx="8229600" cy="43263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itchFamily="34" charset="-128"/>
              </a:rPr>
              <a:t>As a data provider, I want to be able to: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Catalog my data holdings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Aggregate data files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b="1" dirty="0">
                <a:ea typeface="ＭＳ Ｐゴシック" pitchFamily="34" charset="-128"/>
              </a:rPr>
              <a:t>Provide a ‘quick view’ of my data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Easily add information (metadata) to my datasets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Fix ‘incorrect’ datasets*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altLang="en-US" sz="2800" dirty="0">
                <a:ea typeface="ＭＳ Ｐゴシック" pitchFamily="34" charset="-128"/>
              </a:rPr>
              <a:t>Allow flexibility in the way users access my data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endParaRPr lang="en-US" altLang="en-US" sz="2600" dirty="0">
              <a:ea typeface="ＭＳ Ｐゴシック" pitchFamily="34" charset="-128"/>
            </a:endParaRPr>
          </a:p>
          <a:p>
            <a:pPr marL="342900" lvl="1" indent="-342900">
              <a:lnSpc>
                <a:spcPct val="90000"/>
              </a:lnSpc>
              <a:buFont typeface="Arial" pitchFamily="34" charset="0"/>
              <a:buNone/>
            </a:pPr>
            <a:r>
              <a:rPr lang="en-US" altLang="en-US" sz="2600" dirty="0">
                <a:ea typeface="ＭＳ Ｐゴシック" pitchFamily="34" charset="-128"/>
              </a:rPr>
              <a:t>Give users what they need to do science!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68" y="1578713"/>
            <a:ext cx="5928926" cy="46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0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THREDDS Data Server (TDS)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lvl="1" indent="-342900">
              <a:buFont typeface="Arial" pitchFamily="34" charset="0"/>
              <a:buChar char="•"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Web server for scientific data (written in 100% Java*)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Can serve any dataset the </a:t>
            </a:r>
            <a:r>
              <a:rPr lang="en-US" dirty="0" err="1">
                <a:ea typeface="+mn-ea"/>
                <a:cs typeface="+mn-cs"/>
              </a:rPr>
              <a:t>netCDF</a:t>
            </a:r>
            <a:r>
              <a:rPr lang="en-US" dirty="0">
                <a:ea typeface="+mn-ea"/>
                <a:cs typeface="+mn-cs"/>
              </a:rPr>
              <a:t>-Java library can read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E.g., netCDF-3, netCDF-4, HDF-4, HDF-5, HDF-EOS, GRIB-1, GRIB-2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Advertise available datasets and services via catalogs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Data access (subset) services:</a:t>
            </a:r>
          </a:p>
          <a:p>
            <a:pPr lvl="1">
              <a:defRPr/>
            </a:pPr>
            <a:r>
              <a:rPr lang="en-US" dirty="0" err="1">
                <a:ea typeface="+mn-ea"/>
              </a:rPr>
              <a:t>OPeNDAP</a:t>
            </a:r>
            <a:endParaRPr lang="en-US" dirty="0">
              <a:ea typeface="+mn-ea"/>
            </a:endParaRPr>
          </a:p>
          <a:p>
            <a:pPr lvl="1">
              <a:defRPr/>
            </a:pPr>
            <a:r>
              <a:rPr lang="en-US" dirty="0">
                <a:ea typeface="+mn-ea"/>
              </a:rPr>
              <a:t>OGC WMS and WCS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NCSS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Data collection services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Aggregation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Point/station collection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Metadata services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THREDDS Catalog XML</a:t>
            </a:r>
          </a:p>
          <a:p>
            <a:pPr lvl="1">
              <a:defRPr/>
            </a:pPr>
            <a:r>
              <a:rPr lang="en-US" dirty="0" err="1">
                <a:ea typeface="+mn-ea"/>
              </a:rPr>
              <a:t>ncISO</a:t>
            </a:r>
            <a:r>
              <a:rPr lang="en-US" dirty="0">
                <a:ea typeface="+mn-ea"/>
              </a:rPr>
              <a:t>: ISO, UDDC, </a:t>
            </a:r>
            <a:r>
              <a:rPr lang="en-US" dirty="0" err="1">
                <a:ea typeface="+mn-ea"/>
              </a:rPr>
              <a:t>NcML</a:t>
            </a:r>
            <a:endParaRPr lang="en-US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8894" y="6371772"/>
            <a:ext cx="351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Writing netCDF-4 requires the </a:t>
            </a:r>
            <a:r>
              <a:rPr lang="en-US" sz="1200" dirty="0" err="1"/>
              <a:t>netCDF</a:t>
            </a:r>
            <a:r>
              <a:rPr lang="en-US" sz="1200" dirty="0"/>
              <a:t>-C library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2"/>
          <p:cNvSpPr txBox="1">
            <a:spLocks noChangeArrowheads="1"/>
          </p:cNvSpPr>
          <p:nvPr/>
        </p:nvSpPr>
        <p:spPr bwMode="auto">
          <a:xfrm>
            <a:off x="641158" y="1219200"/>
            <a:ext cx="4876800" cy="369331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71450" h="279400" prst="relaxedInset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1800" dirty="0">
                <a:latin typeface="Calibri" charset="0"/>
              </a:rPr>
              <a:t>      Servlet Container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sz="1800" dirty="0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60350" y="1143000"/>
            <a:ext cx="556260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 sz="1800">
              <a:latin typeface="Calibri" pitchFamily="34" charset="0"/>
            </a:endParaRPr>
          </a:p>
        </p:txBody>
      </p:sp>
      <p:sp>
        <p:nvSpPr>
          <p:cNvPr id="24581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THREDDS Data Server</a:t>
            </a:r>
          </a:p>
        </p:txBody>
      </p:sp>
      <p:sp>
        <p:nvSpPr>
          <p:cNvPr id="28676" name="AutoShape 5"/>
          <p:cNvSpPr>
            <a:spLocks noChangeArrowheads="1"/>
          </p:cNvSpPr>
          <p:nvPr/>
        </p:nvSpPr>
        <p:spPr bwMode="auto">
          <a:xfrm>
            <a:off x="1174558" y="5638800"/>
            <a:ext cx="1828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Datasets</a:t>
            </a:r>
          </a:p>
        </p:txBody>
      </p:sp>
      <p:cxnSp>
        <p:nvCxnSpPr>
          <p:cNvPr id="24585" name="AutoShape 6"/>
          <p:cNvCxnSpPr>
            <a:cxnSpLocks noChangeShapeType="1"/>
            <a:stCxn id="63" idx="3"/>
          </p:cNvCxnSpPr>
          <p:nvPr/>
        </p:nvCxnSpPr>
        <p:spPr bwMode="auto">
          <a:xfrm>
            <a:off x="6149975" y="1817688"/>
            <a:ext cx="358775" cy="811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6" name="AutoShape 7"/>
          <p:cNvCxnSpPr>
            <a:cxnSpLocks noChangeShapeType="1"/>
          </p:cNvCxnSpPr>
          <p:nvPr/>
        </p:nvCxnSpPr>
        <p:spPr bwMode="auto">
          <a:xfrm flipV="1">
            <a:off x="4984750" y="2628900"/>
            <a:ext cx="1524000" cy="180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AutoShape 8"/>
          <p:cNvCxnSpPr>
            <a:cxnSpLocks noChangeShapeType="1"/>
            <a:endCxn id="60" idx="0"/>
          </p:cNvCxnSpPr>
          <p:nvPr/>
        </p:nvCxnSpPr>
        <p:spPr bwMode="auto">
          <a:xfrm>
            <a:off x="2624138" y="4198938"/>
            <a:ext cx="1514475" cy="874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62255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b="1" i="1">
                <a:latin typeface="Calibri" pitchFamily="34" charset="0"/>
              </a:rPr>
              <a:t>thredds.ucar.edu</a:t>
            </a:r>
          </a:p>
        </p:txBody>
      </p:sp>
      <p:sp>
        <p:nvSpPr>
          <p:cNvPr id="28681" name="Text Box 11"/>
          <p:cNvSpPr txBox="1">
            <a:spLocks noChangeArrowheads="1"/>
          </p:cNvSpPr>
          <p:nvPr/>
        </p:nvSpPr>
        <p:spPr bwMode="auto">
          <a:xfrm>
            <a:off x="1403158" y="2438400"/>
            <a:ext cx="2438400" cy="10525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>
                <a:latin typeface="Calibri" charset="0"/>
              </a:rPr>
              <a:t>THREDDS Server</a:t>
            </a:r>
          </a:p>
        </p:txBody>
      </p:sp>
      <p:sp>
        <p:nvSpPr>
          <p:cNvPr id="28682" name="Oval 13"/>
          <p:cNvSpPr>
            <a:spLocks noChangeArrowheads="1"/>
          </p:cNvSpPr>
          <p:nvPr/>
        </p:nvSpPr>
        <p:spPr bwMode="auto">
          <a:xfrm>
            <a:off x="6508558" y="2133600"/>
            <a:ext cx="2189018" cy="9906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>
              <a:defRPr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Remote Access</a:t>
            </a:r>
          </a:p>
          <a:p>
            <a:pPr algn="ctr">
              <a:defRPr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Client</a:t>
            </a:r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41558" y="2916238"/>
            <a:ext cx="1143000" cy="28416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>
                <a:latin typeface="Calibri" charset="0"/>
              </a:rPr>
              <a:t>HTTPServer</a:t>
            </a:r>
          </a:p>
        </p:txBody>
      </p:sp>
      <p:sp>
        <p:nvSpPr>
          <p:cNvPr id="28684" name="Text Box 18"/>
          <p:cNvSpPr txBox="1">
            <a:spLocks noChangeArrowheads="1"/>
          </p:cNvSpPr>
          <p:nvPr/>
        </p:nvSpPr>
        <p:spPr bwMode="auto">
          <a:xfrm>
            <a:off x="3841558" y="3200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>
                <a:latin typeface="Calibri" charset="0"/>
              </a:rPr>
              <a:t>WMS</a:t>
            </a:r>
          </a:p>
        </p:txBody>
      </p:sp>
      <p:cxnSp>
        <p:nvCxnSpPr>
          <p:cNvPr id="24601" name="AutoShape 19"/>
          <p:cNvCxnSpPr>
            <a:cxnSpLocks noChangeShapeType="1"/>
          </p:cNvCxnSpPr>
          <p:nvPr/>
        </p:nvCxnSpPr>
        <p:spPr bwMode="auto">
          <a:xfrm flipV="1">
            <a:off x="4984750" y="2628900"/>
            <a:ext cx="1524000" cy="430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AutoShape 20"/>
          <p:cNvCxnSpPr>
            <a:cxnSpLocks noChangeShapeType="1"/>
          </p:cNvCxnSpPr>
          <p:nvPr/>
        </p:nvCxnSpPr>
        <p:spPr bwMode="auto">
          <a:xfrm flipV="1">
            <a:off x="4984750" y="2628900"/>
            <a:ext cx="1524000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7" name="Text Box 21"/>
          <p:cNvSpPr txBox="1">
            <a:spLocks noChangeArrowheads="1"/>
          </p:cNvSpPr>
          <p:nvPr/>
        </p:nvSpPr>
        <p:spPr bwMode="auto">
          <a:xfrm>
            <a:off x="3841558" y="24384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>
                <a:latin typeface="Calibri" charset="0"/>
              </a:rPr>
              <a:t>WCS</a:t>
            </a:r>
          </a:p>
        </p:txBody>
      </p:sp>
      <p:sp>
        <p:nvSpPr>
          <p:cNvPr id="28688" name="Text Box 22"/>
          <p:cNvSpPr txBox="1">
            <a:spLocks noChangeArrowheads="1"/>
          </p:cNvSpPr>
          <p:nvPr/>
        </p:nvSpPr>
        <p:spPr bwMode="auto">
          <a:xfrm>
            <a:off x="3841558" y="2667000"/>
            <a:ext cx="1143000" cy="2841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200" b="1">
                <a:latin typeface="Calibri" charset="0"/>
              </a:rPr>
              <a:t>OPeNDAP</a:t>
            </a:r>
          </a:p>
        </p:txBody>
      </p:sp>
      <p:cxnSp>
        <p:nvCxnSpPr>
          <p:cNvPr id="24609" name="AutoShape 23"/>
          <p:cNvCxnSpPr>
            <a:cxnSpLocks noChangeShapeType="1"/>
          </p:cNvCxnSpPr>
          <p:nvPr/>
        </p:nvCxnSpPr>
        <p:spPr bwMode="auto">
          <a:xfrm>
            <a:off x="4984750" y="2581275"/>
            <a:ext cx="1524000" cy="47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10" name="AutoShape 25"/>
          <p:cNvCxnSpPr>
            <a:cxnSpLocks noChangeShapeType="1"/>
          </p:cNvCxnSpPr>
          <p:nvPr/>
        </p:nvCxnSpPr>
        <p:spPr bwMode="auto">
          <a:xfrm flipH="1">
            <a:off x="2089150" y="4198938"/>
            <a:ext cx="534988" cy="1439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1" name="Text Box 11"/>
          <p:cNvSpPr txBox="1">
            <a:spLocks noChangeArrowheads="1"/>
          </p:cNvSpPr>
          <p:nvPr/>
        </p:nvSpPr>
        <p:spPr bwMode="auto">
          <a:xfrm>
            <a:off x="1404746" y="3490913"/>
            <a:ext cx="2438400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h="254000" prst="artDeco"/>
          </a:sp3d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b="1">
                <a:latin typeface="Calibri" charset="0"/>
              </a:rPr>
              <a:t>NetCDF-Java</a:t>
            </a:r>
          </a:p>
          <a:p>
            <a:pPr algn="ctr">
              <a:defRPr/>
            </a:pPr>
            <a:r>
              <a:rPr lang="en-US" sz="2000" b="1">
                <a:latin typeface="Calibri" charset="0"/>
              </a:rPr>
              <a:t>Library</a:t>
            </a: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19413" y="5073650"/>
            <a:ext cx="2438400" cy="400050"/>
          </a:xfrm>
          <a:prstGeom prst="rect">
            <a:avLst/>
          </a:prstGeom>
          <a:solidFill>
            <a:srgbClr val="FAC09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>
                <a:latin typeface="Calibri" charset="0"/>
              </a:rPr>
              <a:t>configCatalog.xml</a:t>
            </a:r>
            <a:r>
              <a:rPr lang="en-US" sz="2000" dirty="0">
                <a:latin typeface="Calibri" charset="0"/>
              </a:rPr>
              <a:t> </a:t>
            </a:r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3711575" y="1617663"/>
            <a:ext cx="2438400" cy="400050"/>
          </a:xfrm>
          <a:prstGeom prst="rect">
            <a:avLst/>
          </a:prstGeom>
          <a:solidFill>
            <a:srgbClr val="FAC09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8100000" algn="tr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2000" dirty="0" err="1">
                <a:latin typeface="Calibri" charset="0"/>
              </a:rPr>
              <a:t>catalog.xml</a:t>
            </a:r>
            <a:r>
              <a:rPr lang="en-US" sz="2000" dirty="0">
                <a:latin typeface="Calibri" charset="0"/>
              </a:rPr>
              <a:t> </a:t>
            </a:r>
          </a:p>
        </p:txBody>
      </p:sp>
      <p:cxnSp>
        <p:nvCxnSpPr>
          <p:cNvPr id="24616" name="AutoShape 14"/>
          <p:cNvCxnSpPr>
            <a:cxnSpLocks noChangeShapeType="1"/>
            <a:endCxn id="63" idx="2"/>
          </p:cNvCxnSpPr>
          <p:nvPr/>
        </p:nvCxnSpPr>
        <p:spPr bwMode="auto">
          <a:xfrm flipV="1">
            <a:off x="2622550" y="2017713"/>
            <a:ext cx="2308225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Lightning Bolt 32"/>
          <p:cNvSpPr/>
          <p:nvPr/>
        </p:nvSpPr>
        <p:spPr>
          <a:xfrm>
            <a:off x="2706514" y="5458644"/>
            <a:ext cx="5710532" cy="1085000"/>
          </a:xfrm>
          <a:prstGeom prst="lightningBolt">
            <a:avLst/>
          </a:prstGeom>
          <a:solidFill>
            <a:srgbClr val="FFFF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Cloud 31"/>
          <p:cNvSpPr/>
          <p:nvPr/>
        </p:nvSpPr>
        <p:spPr>
          <a:xfrm>
            <a:off x="6146290" y="4701665"/>
            <a:ext cx="2551286" cy="1463489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621" name="Text Box 16"/>
          <p:cNvSpPr txBox="1">
            <a:spLocks noChangeArrowheads="1"/>
          </p:cNvSpPr>
          <p:nvPr/>
        </p:nvSpPr>
        <p:spPr bwMode="auto">
          <a:xfrm>
            <a:off x="6829425" y="5227638"/>
            <a:ext cx="1049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>
                <a:latin typeface="Calibri" pitchFamily="34" charset="0"/>
              </a:rPr>
              <a:t>IDD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altLang="en-US" sz="4000">
                <a:ea typeface="ＭＳ Ｐゴシック" pitchFamily="34" charset="-128"/>
              </a:rPr>
              <a:t>THREDDS Data Server</a:t>
            </a:r>
            <a:br>
              <a:rPr lang="en-US" altLang="en-US" sz="4000">
                <a:ea typeface="ＭＳ Ｐゴシック" pitchFamily="34" charset="-128"/>
              </a:rPr>
            </a:br>
            <a:r>
              <a:rPr lang="en-US" altLang="en-US" sz="4000">
                <a:ea typeface="ＭＳ Ｐゴシック" pitchFamily="34" charset="-128"/>
              </a:rPr>
              <a:t>Getting Started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57200" y="2005013"/>
            <a:ext cx="8229600" cy="4349750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TDS is written in 100% Java</a:t>
            </a:r>
          </a:p>
          <a:p>
            <a:r>
              <a:rPr lang="en-US" altLang="en-US" dirty="0">
                <a:ea typeface="ＭＳ Ｐゴシック" pitchFamily="34" charset="-128"/>
              </a:rPr>
              <a:t>TDS uses the Java Servlet framework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Need to Install Tomcat or other servlet container</a:t>
            </a:r>
          </a:p>
          <a:p>
            <a:pPr lvl="2"/>
            <a:r>
              <a:rPr lang="en-US" altLang="en-US" dirty="0">
                <a:ea typeface="ＭＳ Ｐゴシック" pitchFamily="34" charset="-128"/>
              </a:rPr>
              <a:t>Tomcat used in many places (The Weather Channel, Netflix, LinkedIn, to name a few)</a:t>
            </a:r>
          </a:p>
          <a:p>
            <a:pPr lvl="2"/>
            <a:r>
              <a:rPr lang="en-US" altLang="en-US" dirty="0">
                <a:ea typeface="ＭＳ Ｐゴシック" pitchFamily="34" charset="-128"/>
              </a:rPr>
              <a:t>Note: many cloud services / technologies can use servlets (e.g. Amazon Web Services, OpenStack, Google App Engine, Windows Azure Compute, etc.)</a:t>
            </a:r>
            <a:r>
              <a:rPr lang="en-US" altLang="en-US" dirty="0">
                <a:solidFill>
                  <a:schemeClr val="bg1"/>
                </a:solidFill>
                <a:ea typeface="ＭＳ Ｐゴシック" pitchFamily="34" charset="-128"/>
              </a:rPr>
              <a:t>TDS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Unidata</a:t>
            </a:r>
            <a:r>
              <a:rPr lang="en-US" dirty="0"/>
              <a:t>: Core Activities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67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Facilitate access to (real-time) data by the University research and education community</a:t>
            </a:r>
          </a:p>
          <a:p>
            <a:r>
              <a:rPr lang="en-US" dirty="0"/>
              <a:t>Support the community in their use of the data</a:t>
            </a:r>
          </a:p>
          <a:p>
            <a:r>
              <a:rPr lang="en-US" dirty="0"/>
              <a:t>Help build, represent, and advocate on behalf of the community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2" descr="http://www.southalabama.edu/meteorology/rwade/Notes/Difax_files/slide0041_image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3394" y="3713145"/>
            <a:ext cx="3053953" cy="2287605"/>
          </a:xfrm>
          <a:prstGeom prst="rect">
            <a:avLst/>
          </a:prstGeom>
          <a:noFill/>
        </p:spPr>
      </p:pic>
      <p:pic>
        <p:nvPicPr>
          <p:cNvPr id="5" name="Picture 4" descr="http://www.southalabama.edu/meteorology/rwade/Notes/Difax_files/slide0042_image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7510" y="3696891"/>
            <a:ext cx="3214688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5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WRF_WindSpeedVector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2489" r="26851" b="6349"/>
          <a:stretch>
            <a:fillRect/>
          </a:stretch>
        </p:blipFill>
        <p:spPr bwMode="auto">
          <a:xfrm>
            <a:off x="391885" y="1791186"/>
            <a:ext cx="29273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http://www.unidata.ucar.edu/software/idv/gallery/pms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3326" y="1453373"/>
            <a:ext cx="2456550" cy="1905000"/>
          </a:xfrm>
          <a:prstGeom prst="rect">
            <a:avLst/>
          </a:prstGeom>
          <a:noFill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8925" y="3758666"/>
            <a:ext cx="3048000" cy="2430431"/>
          </a:xfrm>
          <a:prstGeom prst="rect">
            <a:avLst/>
          </a:prstGeom>
        </p:spPr>
      </p:pic>
      <p:pic>
        <p:nvPicPr>
          <p:cNvPr id="9" name="Picture 4" descr="http://www.unidata.ucar.edu/software/gempak/examples/levelII/KLVX_20030626231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7640" y="3866178"/>
            <a:ext cx="2708719" cy="2164557"/>
          </a:xfrm>
          <a:prstGeom prst="rect">
            <a:avLst/>
          </a:prstGeom>
          <a:noFill/>
        </p:spPr>
      </p:pic>
      <p:sp>
        <p:nvSpPr>
          <p:cNvPr id="10" name="Shape 50"/>
          <p:cNvSpPr txBox="1">
            <a:spLocks/>
          </p:cNvSpPr>
          <p:nvPr/>
        </p:nvSpPr>
        <p:spPr bwMode="auto">
          <a:xfrm>
            <a:off x="391885" y="274637"/>
            <a:ext cx="8577944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/>
              <a:t>Unidata: Facilitate access to real-time data</a:t>
            </a:r>
            <a:endParaRPr lang="en-US" sz="3600" dirty="0"/>
          </a:p>
        </p:txBody>
      </p:sp>
      <p:pic>
        <p:nvPicPr>
          <p:cNvPr id="2052" name="Picture 4" descr="../../_images/sphx_glr_Station_Plot_001.png">
            <a:extLst>
              <a:ext uri="{FF2B5EF4-FFF2-40B4-BE49-F238E27FC236}">
                <a16:creationId xmlns:a16="http://schemas.microsoft.com/office/drawing/2014/main" id="{77B6BEAF-A702-45AA-B0A5-5D294842F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t="10917" r="18108" b="10917"/>
          <a:stretch/>
        </p:blipFill>
        <p:spPr bwMode="auto">
          <a:xfrm>
            <a:off x="5682930" y="4218811"/>
            <a:ext cx="3319169" cy="211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../../_images/sphx_glr_Wind_SLP_Interpolation_001.png">
            <a:extLst>
              <a:ext uri="{FF2B5EF4-FFF2-40B4-BE49-F238E27FC236}">
                <a16:creationId xmlns:a16="http://schemas.microsoft.com/office/drawing/2014/main" id="{A8D29F1F-E87C-40A3-BEE5-1B94110B8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9817" r="18101" b="9575"/>
          <a:stretch/>
        </p:blipFill>
        <p:spPr bwMode="auto">
          <a:xfrm>
            <a:off x="4011827" y="2793321"/>
            <a:ext cx="3048000" cy="189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../../_images/sphx_glr_Simple_Sounding_001.png">
            <a:extLst>
              <a:ext uri="{FF2B5EF4-FFF2-40B4-BE49-F238E27FC236}">
                <a16:creationId xmlns:a16="http://schemas.microsoft.com/office/drawing/2014/main" id="{AFF4AAC3-0802-49CB-9E50-AA6087CFB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7829" r="5145" b="4026"/>
          <a:stretch/>
        </p:blipFill>
        <p:spPr bwMode="auto">
          <a:xfrm>
            <a:off x="6295565" y="1545288"/>
            <a:ext cx="2456550" cy="24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6332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idd_topology_200612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05000"/>
            <a:ext cx="7731760" cy="23207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812800"/>
            <a:ext cx="7315200" cy="1092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ＭＳ Ｐゴシック" pitchFamily="1" charset="-128"/>
                <a:cs typeface="ＭＳ Ｐゴシック" pitchFamily="1" charset="-128"/>
              </a:rPr>
              <a:t>Push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ＭＳ Ｐゴシック" pitchFamily="1" charset="-128"/>
                <a:cs typeface="ＭＳ Ｐゴシック" pitchFamily="1" charset="-128"/>
              </a:rPr>
              <a:t>IDD: Real-Time Data 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4419600"/>
            <a:ext cx="575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 200 sites. Approx 15 GB/hour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03336" y="5029200"/>
            <a:ext cx="5811864" cy="1472625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altLang="en-US" sz="2400" dirty="0" err="1">
                <a:ea typeface="ＭＳ Ｐゴシック" pitchFamily="34" charset="-128"/>
              </a:rPr>
              <a:t>Unidata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LDM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Protocol and client/server software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Event-driven data distribution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Supports subscription to subsets of data feeds</a:t>
            </a:r>
          </a:p>
          <a:p>
            <a:pPr lvl="1"/>
            <a:endParaRPr lang="en-US" altLang="en-US" sz="2400" dirty="0">
              <a:ea typeface="ＭＳ Ｐゴシック" pitchFamily="34" charset="-128"/>
            </a:endParaRPr>
          </a:p>
          <a:p>
            <a:pPr lvl="1"/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9" name="Shape 50"/>
          <p:cNvSpPr txBox="1">
            <a:spLocks noGrp="1"/>
          </p:cNvSpPr>
          <p:nvPr>
            <p:ph type="title"/>
          </p:nvPr>
        </p:nvSpPr>
        <p:spPr>
          <a:xfrm>
            <a:off x="391885" y="274637"/>
            <a:ext cx="8577944" cy="7159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err="1"/>
              <a:t>Unidata</a:t>
            </a:r>
            <a:r>
              <a:rPr lang="en-US" sz="3600" dirty="0"/>
              <a:t>: Facilitate access to real-time data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3266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itchFamily="34" charset="-128"/>
              </a:rPr>
              <a:t>IDD data from </a:t>
            </a:r>
            <a:r>
              <a:rPr lang="en-US" altLang="en-US" sz="2800" dirty="0" err="1">
                <a:ea typeface="ＭＳ Ｐゴシック" pitchFamily="34" charset="-128"/>
              </a:rPr>
              <a:t>Unidata</a:t>
            </a:r>
            <a:r>
              <a:rPr lang="en-US" altLang="en-US" sz="2800" dirty="0">
                <a:ea typeface="ＭＳ Ｐゴシック" pitchFamily="34" charset="-128"/>
              </a:rPr>
              <a:t> available via</a:t>
            </a:r>
          </a:p>
          <a:p>
            <a:pPr lvl="1"/>
            <a:r>
              <a:rPr lang="en-US" altLang="en-US" sz="2400" dirty="0">
                <a:ea typeface="ＭＳ Ｐゴシック" pitchFamily="34" charset="-128"/>
              </a:rPr>
              <a:t>Servers</a:t>
            </a:r>
            <a:r>
              <a:rPr lang="en-US" altLang="en-US" sz="2000" dirty="0">
                <a:ea typeface="ＭＳ Ｐゴシック" pitchFamily="34" charset="-128"/>
              </a:rPr>
              <a:t>:</a:t>
            </a:r>
          </a:p>
          <a:p>
            <a:pPr lvl="2"/>
            <a:r>
              <a:rPr lang="en-US" altLang="en-US" sz="1800" dirty="0" err="1">
                <a:ea typeface="ＭＳ Ｐゴシック" pitchFamily="34" charset="-128"/>
              </a:rPr>
              <a:t>McIDAS</a:t>
            </a:r>
            <a:r>
              <a:rPr lang="en-US" altLang="en-US" sz="1800" dirty="0">
                <a:ea typeface="ＭＳ Ｐゴシック" pitchFamily="34" charset="-128"/>
              </a:rPr>
              <a:t> ADDE</a:t>
            </a:r>
          </a:p>
          <a:p>
            <a:pPr lvl="2"/>
            <a:r>
              <a:rPr lang="en-US" altLang="en-US" sz="1800" dirty="0">
                <a:ea typeface="ＭＳ Ｐゴシック" pitchFamily="34" charset="-128"/>
              </a:rPr>
              <a:t>TDS</a:t>
            </a:r>
          </a:p>
          <a:p>
            <a:pPr lvl="2"/>
            <a:r>
              <a:rPr lang="en-US" altLang="en-US" sz="1800" dirty="0">
                <a:ea typeface="ＭＳ Ｐゴシック" pitchFamily="34" charset="-128"/>
              </a:rPr>
              <a:t>RAMADDA</a:t>
            </a:r>
          </a:p>
          <a:p>
            <a:pPr lvl="1"/>
            <a:r>
              <a:rPr lang="en-US" altLang="en-US" sz="2400" dirty="0">
                <a:ea typeface="ＭＳ Ｐゴシック" pitchFamily="34" charset="-128"/>
              </a:rPr>
              <a:t>Protocols:</a:t>
            </a:r>
          </a:p>
          <a:p>
            <a:pPr lvl="2"/>
            <a:r>
              <a:rPr lang="en-US" altLang="en-US" sz="1800" dirty="0">
                <a:ea typeface="ＭＳ Ｐゴシック" pitchFamily="34" charset="-128"/>
              </a:rPr>
              <a:t>HTTP, FTP</a:t>
            </a:r>
          </a:p>
          <a:p>
            <a:pPr lvl="2"/>
            <a:r>
              <a:rPr lang="en-US" altLang="en-US" sz="1800" dirty="0">
                <a:ea typeface="ＭＳ Ｐゴシック" pitchFamily="34" charset="-128"/>
              </a:rPr>
              <a:t>ADDE, </a:t>
            </a:r>
            <a:r>
              <a:rPr lang="en-US" altLang="en-US" sz="1800" dirty="0" err="1">
                <a:ea typeface="ＭＳ Ｐゴシック" pitchFamily="34" charset="-128"/>
              </a:rPr>
              <a:t>OPeNDAP</a:t>
            </a:r>
            <a:endParaRPr lang="en-US" altLang="en-US" sz="1800" dirty="0">
              <a:ea typeface="ＭＳ Ｐゴシック" pitchFamily="34" charset="-128"/>
            </a:endParaRPr>
          </a:p>
          <a:p>
            <a:pPr lvl="2"/>
            <a:r>
              <a:rPr lang="en-US" altLang="en-US" sz="1800" dirty="0">
                <a:ea typeface="ＭＳ Ｐゴシック" pitchFamily="34" charset="-128"/>
              </a:rPr>
              <a:t>OGC WCS and </a:t>
            </a:r>
            <a:r>
              <a:rPr lang="en-US" altLang="en-US" sz="2000" dirty="0">
                <a:ea typeface="ＭＳ Ｐゴシック" pitchFamily="34" charset="-128"/>
              </a:rPr>
              <a:t>WMS</a:t>
            </a:r>
          </a:p>
          <a:p>
            <a:r>
              <a:rPr lang="en-US" altLang="en-US" sz="2800" dirty="0">
                <a:ea typeface="ＭＳ Ｐゴシック" pitchFamily="34" charset="-128"/>
              </a:rPr>
              <a:t>The </a:t>
            </a:r>
            <a:r>
              <a:rPr lang="en-US" altLang="en-US" sz="2800" dirty="0" err="1">
                <a:ea typeface="ＭＳ Ｐゴシック" pitchFamily="34" charset="-128"/>
              </a:rPr>
              <a:t>Unidata</a:t>
            </a:r>
            <a:r>
              <a:rPr lang="en-US" altLang="ja-JP" sz="2800" dirty="0">
                <a:ea typeface="ＭＳ Ｐゴシック" pitchFamily="34" charset="-128"/>
              </a:rPr>
              <a:t> TDS server </a:t>
            </a:r>
            <a:r>
              <a:rPr lang="en-US" altLang="ja-JP" sz="2800" dirty="0">
                <a:ea typeface="ＭＳ Ｐゴシック" pitchFamily="34" charset="-128"/>
                <a:hlinkClick r:id="rId2"/>
              </a:rPr>
              <a:t>thredds.ucar.edu</a:t>
            </a:r>
            <a:r>
              <a:rPr lang="en-US" altLang="ja-JP" sz="2800" dirty="0">
                <a:ea typeface="ＭＳ Ｐゴシック" pitchFamily="34" charset="-128"/>
              </a:rPr>
              <a:t>    </a:t>
            </a:r>
            <a:r>
              <a:rPr lang="ja-JP" altLang="en-US" sz="2800" dirty="0">
                <a:ea typeface="ＭＳ Ｐゴシック" pitchFamily="34" charset="-128"/>
              </a:rPr>
              <a:t>“</a:t>
            </a:r>
            <a:r>
              <a:rPr lang="en-US" altLang="ja-JP" sz="2800" dirty="0">
                <a:ea typeface="ＭＳ Ｐゴシック" pitchFamily="34" charset="-128"/>
              </a:rPr>
              <a:t>archives</a:t>
            </a:r>
            <a:r>
              <a:rPr lang="ja-JP" altLang="en-US" sz="2800" dirty="0">
                <a:ea typeface="ＭＳ Ｐゴシック" pitchFamily="34" charset="-128"/>
              </a:rPr>
              <a:t>”</a:t>
            </a:r>
            <a:r>
              <a:rPr lang="en-US" altLang="ja-JP" sz="2800" dirty="0">
                <a:ea typeface="ＭＳ Ｐゴシック" pitchFamily="34" charset="-128"/>
              </a:rPr>
              <a:t> latest 30 days or so of IDD data</a:t>
            </a:r>
          </a:p>
        </p:txBody>
      </p:sp>
      <p:sp>
        <p:nvSpPr>
          <p:cNvPr id="6" name="Shape 50"/>
          <p:cNvSpPr txBox="1">
            <a:spLocks/>
          </p:cNvSpPr>
          <p:nvPr/>
        </p:nvSpPr>
        <p:spPr bwMode="auto">
          <a:xfrm>
            <a:off x="391885" y="274637"/>
            <a:ext cx="8577944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/>
              <a:t>Unidata: Facilitate access to real-time data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812800"/>
            <a:ext cx="7315200" cy="6676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ＭＳ Ｐゴシック" pitchFamily="1" charset="-128"/>
                <a:cs typeface="ＭＳ Ｐゴシック" pitchFamily="1" charset="-128"/>
              </a:rPr>
              <a:t>Pull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Unidata</a:t>
            </a:r>
            <a:r>
              <a:rPr lang="en-US" dirty="0"/>
              <a:t>: Core Activities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67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Facilitate access to (real-time) data by the University research and education community</a:t>
            </a:r>
          </a:p>
          <a:p>
            <a:r>
              <a:rPr lang="en-US" dirty="0"/>
              <a:t>Support the community in their use of the data</a:t>
            </a:r>
          </a:p>
          <a:p>
            <a:r>
              <a:rPr lang="en-US" dirty="0"/>
              <a:t>Help build, represent, and advocate on behalf of the community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2" descr="http://www.southalabama.edu/meteorology/rwade/Notes/Difax_files/slide0041_image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3394" y="3713145"/>
            <a:ext cx="3053953" cy="2287605"/>
          </a:xfrm>
          <a:prstGeom prst="rect">
            <a:avLst/>
          </a:prstGeom>
          <a:noFill/>
        </p:spPr>
      </p:pic>
      <p:pic>
        <p:nvPicPr>
          <p:cNvPr id="5" name="Picture 4" descr="http://www.southalabama.edu/meteorology/rwade/Notes/Difax_files/slide0042_image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7510" y="3696891"/>
            <a:ext cx="3214688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18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Unidata</a:t>
            </a:r>
            <a:r>
              <a:rPr lang="en-US" dirty="0"/>
              <a:t>: Core Activities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67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Facilitate access to (real-time) data by the University research and education community</a:t>
            </a:r>
          </a:p>
          <a:p>
            <a:r>
              <a:rPr lang="en-US" dirty="0"/>
              <a:t>Support the community in their use of the data</a:t>
            </a:r>
          </a:p>
          <a:p>
            <a:r>
              <a:rPr lang="en-US" dirty="0"/>
              <a:t>Help build, represent, and advocate on behalf of the community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open source tools and infrastructure for data access, analysis, visualization, and data management</a:t>
            </a:r>
          </a:p>
          <a:p>
            <a:r>
              <a:rPr lang="en-US" dirty="0"/>
              <a:t>Advance metadata standards for the earth science community</a:t>
            </a:r>
          </a:p>
          <a:p>
            <a:r>
              <a:rPr lang="en-US" dirty="0"/>
              <a:t>Support users of our technologies</a:t>
            </a:r>
          </a:p>
        </p:txBody>
      </p:sp>
    </p:spTree>
    <p:extLst>
      <p:ext uri="{BB962C8B-B14F-4D97-AF65-F5344CB8AC3E}">
        <p14:creationId xmlns:p14="http://schemas.microsoft.com/office/powerpoint/2010/main" val="165378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Visualizing and Analyzing Data</a:t>
            </a:r>
          </a:p>
        </p:txBody>
      </p:sp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7542753" y="1627825"/>
            <a:ext cx="838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 err="1"/>
              <a:t>MetPy</a:t>
            </a:r>
            <a:endParaRPr lang="en-US" altLang="en-US" sz="1800" dirty="0"/>
          </a:p>
        </p:txBody>
      </p:sp>
      <p:pic>
        <p:nvPicPr>
          <p:cNvPr id="19461" name="Picture 5" descr="wv_sst_nvd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" y="2207901"/>
            <a:ext cx="1255433" cy="12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 descr="nexro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" y="3551914"/>
            <a:ext cx="1631252" cy="121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184785" y="1628516"/>
            <a:ext cx="1262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 err="1"/>
              <a:t>McIDAS</a:t>
            </a:r>
            <a:r>
              <a:rPr lang="en-US" altLang="en-US" sz="1800" dirty="0"/>
              <a:t>-X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3981326" y="1627825"/>
            <a:ext cx="569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IDV</a:t>
            </a:r>
          </a:p>
        </p:txBody>
      </p:sp>
      <p:pic>
        <p:nvPicPr>
          <p:cNvPr id="19465" name="Picture 3" descr="HurricaneCharlie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41" y="2211430"/>
            <a:ext cx="1650178" cy="111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" descr="WRF_WindSpeedVectorX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2489" r="26851" b="6349"/>
          <a:stretch>
            <a:fillRect/>
          </a:stretch>
        </p:blipFill>
        <p:spPr bwMode="auto">
          <a:xfrm>
            <a:off x="3528441" y="3551914"/>
            <a:ext cx="1661894" cy="136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www.unidata.ucar.edu/software/awips2/images/Unidata_AWIPS2_CAVE.png">
            <a:extLst>
              <a:ext uri="{FF2B5EF4-FFF2-40B4-BE49-F238E27FC236}">
                <a16:creationId xmlns:a16="http://schemas.microsoft.com/office/drawing/2014/main" id="{498F9A47-0947-4C92-BA53-0703B7BB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51" y="2207901"/>
            <a:ext cx="1641606" cy="120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nidata.github.io/awips2/images/warnpoly.png">
            <a:extLst>
              <a:ext uri="{FF2B5EF4-FFF2-40B4-BE49-F238E27FC236}">
                <a16:creationId xmlns:a16="http://schemas.microsoft.com/office/drawing/2014/main" id="{4DE17709-65E1-41CC-933B-86F2F11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51" y="3567811"/>
            <a:ext cx="1622364" cy="126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31365A46-6E6C-4FD9-8239-35A621ECC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220" y="1628381"/>
            <a:ext cx="919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AWIPS</a:t>
            </a:r>
          </a:p>
        </p:txBody>
      </p:sp>
      <p:pic>
        <p:nvPicPr>
          <p:cNvPr id="1030" name="Picture 6" descr="../_images/sphx_glr_cross_section_001.png">
            <a:extLst>
              <a:ext uri="{FF2B5EF4-FFF2-40B4-BE49-F238E27FC236}">
                <a16:creationId xmlns:a16="http://schemas.microsoft.com/office/drawing/2014/main" id="{30604DAA-311C-42E9-ACDA-466A306BA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873" r="14414" b="6796"/>
          <a:stretch/>
        </p:blipFill>
        <p:spPr bwMode="auto">
          <a:xfrm>
            <a:off x="7029334" y="2207901"/>
            <a:ext cx="1865531" cy="120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../../_images/sphx_glr_GINI_Water_Vapor_001.png">
            <a:extLst>
              <a:ext uri="{FF2B5EF4-FFF2-40B4-BE49-F238E27FC236}">
                <a16:creationId xmlns:a16="http://schemas.microsoft.com/office/drawing/2014/main" id="{B9A24A7B-28BD-4C50-B294-A61587DA0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t="12253" r="8919" b="11712"/>
          <a:stretch/>
        </p:blipFill>
        <p:spPr bwMode="auto">
          <a:xfrm>
            <a:off x="7260474" y="3551914"/>
            <a:ext cx="1551523" cy="17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empaknmapexample">
            <a:extLst>
              <a:ext uri="{FF2B5EF4-FFF2-40B4-BE49-F238E27FC236}">
                <a16:creationId xmlns:a16="http://schemas.microsoft.com/office/drawing/2014/main" id="{3DEDF8AC-52AF-46EE-AD38-333BBF43F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91" y="2207901"/>
            <a:ext cx="1455056" cy="123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KLVX_rhi">
            <a:extLst>
              <a:ext uri="{FF2B5EF4-FFF2-40B4-BE49-F238E27FC236}">
                <a16:creationId xmlns:a16="http://schemas.microsoft.com/office/drawing/2014/main" id="{1897586A-98EE-4732-81A3-9BDB3D12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35" y="3551914"/>
            <a:ext cx="1570967" cy="12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98AB6B53-4088-4A4C-9459-9C07540CA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595" y="1629072"/>
            <a:ext cx="1255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en-US" sz="1800" dirty="0"/>
              <a:t>GEMPAK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Unidata User Community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Support the community</a:t>
            </a:r>
          </a:p>
          <a:p>
            <a:pPr lvl="1"/>
            <a:r>
              <a:rPr lang="en-US" altLang="en-US">
                <a:ea typeface="ＭＳ Ｐゴシック" pitchFamily="34" charset="-128"/>
              </a:rPr>
              <a:t>User Workshops</a:t>
            </a:r>
          </a:p>
          <a:p>
            <a:pPr lvl="1"/>
            <a:r>
              <a:rPr lang="en-US" altLang="en-US">
                <a:ea typeface="ＭＳ Ｐゴシック" pitchFamily="34" charset="-128"/>
              </a:rPr>
              <a:t>Training Workshops</a:t>
            </a:r>
          </a:p>
          <a:p>
            <a:pPr lvl="1"/>
            <a:r>
              <a:rPr lang="en-US" altLang="en-US">
                <a:ea typeface="ＭＳ Ｐゴシック" pitchFamily="34" charset="-128"/>
              </a:rPr>
              <a:t>Mailing lists</a:t>
            </a:r>
          </a:p>
          <a:p>
            <a:pPr lvl="2"/>
            <a:r>
              <a:rPr lang="en-US" altLang="en-US">
                <a:ea typeface="ＭＳ Ｐゴシック" pitchFamily="34" charset="-128"/>
              </a:rPr>
              <a:t>For specific software packages</a:t>
            </a:r>
          </a:p>
          <a:p>
            <a:pPr lvl="2"/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community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email list – for Unidata community announcements</a:t>
            </a:r>
          </a:p>
          <a:p>
            <a:r>
              <a:rPr lang="en-US" altLang="en-US">
                <a:ea typeface="ＭＳ Ｐゴシック" pitchFamily="34" charset="-128"/>
              </a:rPr>
              <a:t>Represent and advocate for the community</a:t>
            </a:r>
          </a:p>
          <a:p>
            <a:r>
              <a:rPr lang="en-US" altLang="en-US">
                <a:ea typeface="ＭＳ Ｐゴシック" pitchFamily="34" charset="-128"/>
              </a:rPr>
              <a:t>More: http://www.unidata.ucar.edu/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6594</TotalTime>
  <Words>813</Words>
  <Application>Microsoft Office PowerPoint</Application>
  <PresentationFormat>On-screen Show (4:3)</PresentationFormat>
  <Paragraphs>153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Office Theme</vt:lpstr>
      <vt:lpstr>Unidata TDS Workshop  THREDDS Data Server Overview</vt:lpstr>
      <vt:lpstr>Unidata: Core Activities</vt:lpstr>
      <vt:lpstr>PowerPoint Presentation</vt:lpstr>
      <vt:lpstr>Unidata: Facilitate access to real-time data</vt:lpstr>
      <vt:lpstr>PowerPoint Presentation</vt:lpstr>
      <vt:lpstr>Unidata: Core Activities</vt:lpstr>
      <vt:lpstr>Unidata: Core Activities</vt:lpstr>
      <vt:lpstr>Visualizing and Analyzing Data</vt:lpstr>
      <vt:lpstr>Unidata User Community</vt:lpstr>
      <vt:lpstr>Why TDS? Users</vt:lpstr>
      <vt:lpstr>PowerPoint Presentation</vt:lpstr>
      <vt:lpstr>PowerPoint Presentation</vt:lpstr>
      <vt:lpstr>Why TDS? Data Providers</vt:lpstr>
      <vt:lpstr>Why TDS? Data Providers</vt:lpstr>
      <vt:lpstr>Why TDS? Data Providers</vt:lpstr>
      <vt:lpstr>THREDDS Data Server (TDS)</vt:lpstr>
      <vt:lpstr>THREDDS Data Server</vt:lpstr>
      <vt:lpstr>THREDDS Data Server Getting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 Installation and Administration</dc:title>
  <dc:creator>edavis</dc:creator>
  <cp:lastModifiedBy>Sean Arms</cp:lastModifiedBy>
  <cp:revision>95</cp:revision>
  <dcterms:created xsi:type="dcterms:W3CDTF">2010-11-02T23:47:00Z</dcterms:created>
  <dcterms:modified xsi:type="dcterms:W3CDTF">2018-10-24T20:55:53Z</dcterms:modified>
</cp:coreProperties>
</file>